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0F1E87E-672E-4F33-A612-F4013B289485}">
          <p14:sldIdLst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518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866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9676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544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462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166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565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766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9147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814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260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9070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7A70A-6547-4054-B226-CBA0CBDD31CC}" type="datetimeFigureOut">
              <a:rPr lang="he-IL" smtClean="0"/>
              <a:t>ג'/אב/תשע"ג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851A5-AC34-4113-8040-1907262495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2406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1753529"/>
            <a:ext cx="3124200" cy="838200"/>
          </a:xfrm>
        </p:spPr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EU</a:t>
            </a:r>
            <a:r>
              <a:rPr lang="he-IL" u="sng" dirty="0">
                <a:solidFill>
                  <a:srgbClr val="FF0000"/>
                </a:solidFill>
              </a:rPr>
              <a:t>18</a:t>
            </a:r>
            <a:r>
              <a:rPr lang="he-IL" dirty="0">
                <a:solidFill>
                  <a:srgbClr val="FF0000"/>
                </a:solidFill>
              </a:rPr>
              <a:t/>
            </a:r>
            <a:br>
              <a:rPr lang="he-IL" dirty="0">
                <a:solidFill>
                  <a:srgbClr val="FF0000"/>
                </a:solidFill>
              </a:rPr>
            </a:b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5240" y="0"/>
            <a:ext cx="2590800" cy="1219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200" b="1" dirty="0" smtClean="0">
                <a:solidFill>
                  <a:srgbClr val="FF0000"/>
                </a:solidFill>
              </a:rPr>
              <a:t>נ</a:t>
            </a:r>
            <a:r>
              <a:rPr lang="he-IL" sz="1200" b="1" dirty="0" smtClean="0">
                <a:solidFill>
                  <a:srgbClr val="FF0000"/>
                </a:solidFill>
              </a:rPr>
              <a:t>יצחון</a:t>
            </a:r>
            <a:r>
              <a:rPr lang="he-IL" sz="1200" dirty="0" smtClean="0">
                <a:solidFill>
                  <a:srgbClr val="FF0000"/>
                </a:solidFill>
              </a:rPr>
              <a:t> – המטרה הינה להשיג ערך גבוה ביותר בסוף המשחק.</a:t>
            </a:r>
          </a:p>
          <a:p>
            <a:pPr algn="ctr"/>
            <a:r>
              <a:rPr lang="he-IL" sz="1200" dirty="0" smtClean="0">
                <a:solidFill>
                  <a:srgbClr val="FF0000"/>
                </a:solidFill>
              </a:rPr>
              <a:t>ערך = כסף מזומן + ערכי מניות ברשות השחקן בלבד.</a:t>
            </a:r>
          </a:p>
          <a:p>
            <a:pPr algn="ctr"/>
            <a:r>
              <a:rPr lang="he-IL" sz="1200" dirty="0" smtClean="0">
                <a:solidFill>
                  <a:srgbClr val="FF0000"/>
                </a:solidFill>
              </a:rPr>
              <a:t>המשחק מסתיים כאשר נגמר הכסף בבנק – 12000$</a:t>
            </a:r>
            <a:endParaRPr lang="he-IL" sz="1200" dirty="0">
              <a:solidFill>
                <a:srgbClr val="FF000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785267"/>
              </p:ext>
            </p:extLst>
          </p:nvPr>
        </p:nvGraphicFramePr>
        <p:xfrm>
          <a:off x="2624255" y="0"/>
          <a:ext cx="3395545" cy="149477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37426"/>
                <a:gridCol w="421139"/>
                <a:gridCol w="399994"/>
                <a:gridCol w="424662"/>
                <a:gridCol w="421139"/>
                <a:gridCol w="391185"/>
              </a:tblGrid>
              <a:tr h="43426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100" dirty="0" smtClean="0">
                          <a:effectLst/>
                          <a:latin typeface="Calibri"/>
                          <a:ea typeface="PMingLiU"/>
                          <a:cs typeface="Arial"/>
                        </a:rPr>
                        <a:t>שחקנים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50210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כסף </a:t>
                      </a:r>
                      <a:r>
                        <a:rPr lang="en-US" sz="1200" dirty="0" smtClean="0">
                          <a:effectLst/>
                        </a:rPr>
                        <a:t/>
                      </a:r>
                      <a:br>
                        <a:rPr lang="en-US" sz="1200" dirty="0" smtClean="0">
                          <a:effectLst/>
                        </a:rPr>
                      </a:br>
                      <a:r>
                        <a:rPr lang="he-IL" sz="1200" dirty="0" smtClean="0">
                          <a:effectLst/>
                        </a:rPr>
                        <a:t>התחלתי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750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450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350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300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250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45911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100" dirty="0" smtClean="0">
                          <a:effectLst/>
                          <a:latin typeface="Calibri"/>
                          <a:ea typeface="PMingLiU"/>
                          <a:cs typeface="Arial"/>
                        </a:rPr>
                        <a:t>מקסימום</a:t>
                      </a:r>
                      <a:r>
                        <a:rPr lang="he-IL" sz="1100" baseline="0" dirty="0" smtClean="0">
                          <a:effectLst/>
                          <a:latin typeface="Calibri"/>
                          <a:ea typeface="PMingLiU"/>
                          <a:cs typeface="Arial"/>
                        </a:rPr>
                        <a:t> </a:t>
                      </a:r>
                      <a:r>
                        <a:rPr lang="he-IL" sz="1100" dirty="0" smtClean="0">
                          <a:effectLst/>
                          <a:latin typeface="Calibri"/>
                          <a:ea typeface="PMingLiU"/>
                          <a:cs typeface="Arial"/>
                        </a:rPr>
                        <a:t> כרטיסי</a:t>
                      </a:r>
                      <a:r>
                        <a:rPr lang="he-IL" sz="1100" baseline="0" dirty="0" smtClean="0">
                          <a:effectLst/>
                          <a:latin typeface="Calibri"/>
                          <a:ea typeface="PMingLiU"/>
                          <a:cs typeface="Arial"/>
                        </a:rPr>
                        <a:t> מניות מותרים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100" dirty="0" smtClean="0">
                          <a:effectLst/>
                          <a:latin typeface="Calibri"/>
                          <a:ea typeface="PMingLiU"/>
                          <a:cs typeface="Arial"/>
                        </a:rPr>
                        <a:t>28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100" dirty="0" smtClean="0">
                          <a:effectLst/>
                          <a:latin typeface="Calibri"/>
                          <a:ea typeface="PMingLiU"/>
                          <a:cs typeface="Arial"/>
                        </a:rPr>
                        <a:t>20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100" dirty="0" smtClean="0">
                          <a:effectLst/>
                          <a:latin typeface="Calibri"/>
                          <a:ea typeface="PMingLiU"/>
                          <a:cs typeface="Arial"/>
                        </a:rPr>
                        <a:t>16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100" dirty="0" smtClean="0">
                          <a:effectLst/>
                          <a:latin typeface="Calibri"/>
                          <a:ea typeface="PMingLiU"/>
                          <a:cs typeface="Arial"/>
                        </a:rPr>
                        <a:t>13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100" dirty="0" smtClean="0">
                          <a:effectLst/>
                          <a:latin typeface="Calibri"/>
                          <a:ea typeface="PMingLiU"/>
                          <a:cs typeface="Arial"/>
                        </a:rPr>
                        <a:t>11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490286"/>
              </p:ext>
            </p:extLst>
          </p:nvPr>
        </p:nvGraphicFramePr>
        <p:xfrm>
          <a:off x="14869" y="2861319"/>
          <a:ext cx="5951035" cy="399668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24473"/>
                <a:gridCol w="744907"/>
                <a:gridCol w="923694"/>
                <a:gridCol w="699177"/>
                <a:gridCol w="731200"/>
                <a:gridCol w="905384"/>
                <a:gridCol w="754167"/>
                <a:gridCol w="668033"/>
              </a:tblGrid>
              <a:tr h="64733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שלב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טריגר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מס רכבות מותר לחברה</a:t>
                      </a:r>
                      <a:r>
                        <a:rPr lang="he-IL" sz="850" dirty="0">
                          <a:effectLst/>
                        </a:rPr>
                        <a:t>(1)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אריחים מותרים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מספר תורות פעילות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מצאי רכבות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רכבות שיוצאות משימוש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ערכי יציאה מהמפה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35959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4/2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צהוב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he-IL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עליון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59327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קניית רכבת </a:t>
                      </a:r>
                      <a:r>
                        <a:rPr lang="he-IL" sz="1200" dirty="0" smtClean="0">
                          <a:effectLst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4/2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ירוק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3X5</a:t>
                      </a: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3XP</a:t>
                      </a:r>
                      <a:endParaRPr lang="en-US" sz="1400" dirty="0">
                        <a:effectLst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עליון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6096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קניית רכבת </a:t>
                      </a:r>
                      <a:r>
                        <a:rPr lang="he-IL" sz="1200" dirty="0" smtClean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3/1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4x4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עליון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5334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קניית רכבת </a:t>
                      </a:r>
                      <a:r>
                        <a:rPr lang="he-IL" sz="1200" dirty="0" smtClean="0">
                          <a:effectLst/>
                        </a:rPr>
                        <a:t>5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2/1 </a:t>
                      </a:r>
                      <a:r>
                        <a:rPr lang="he-IL" sz="850">
                          <a:effectLst/>
                        </a:rPr>
                        <a:t>(4)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חום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3x5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50">
                          <a:effectLst/>
                        </a:rPr>
                        <a:t>(5)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תחתון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60255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קניית רכבת </a:t>
                      </a:r>
                      <a:r>
                        <a:rPr lang="he-IL" sz="1200" dirty="0" smtClean="0">
                          <a:effectLst/>
                        </a:rPr>
                        <a:t>6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2/1 </a:t>
                      </a:r>
                      <a:r>
                        <a:rPr lang="he-IL" sz="850">
                          <a:effectLst/>
                        </a:rPr>
                        <a:t>(4)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2x6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תחתון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5334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קניית רכבת </a:t>
                      </a:r>
                      <a:r>
                        <a:rPr lang="he-IL" sz="1200" dirty="0" smtClean="0">
                          <a:effectLst/>
                        </a:rPr>
                        <a:t>8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2/1 </a:t>
                      </a:r>
                      <a:r>
                        <a:rPr lang="he-IL" sz="850">
                          <a:effectLst/>
                        </a:rPr>
                        <a:t>(4)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אפור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8x8</a:t>
                      </a:r>
                      <a:br>
                        <a:rPr lang="en-US" sz="1200" dirty="0" smtClean="0">
                          <a:effectLst/>
                        </a:rPr>
                      </a:br>
                      <a:r>
                        <a:rPr lang="he-IL" sz="800" dirty="0" smtClean="0">
                          <a:effectLst/>
                        </a:rPr>
                        <a:t>בפועל</a:t>
                      </a:r>
                      <a:r>
                        <a:rPr lang="he-IL" sz="800" baseline="0" dirty="0" smtClean="0">
                          <a:effectLst/>
                        </a:rPr>
                        <a:t> אין הגבלה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effectLst/>
                        </a:rPr>
                        <a:t>תחתון</a:t>
                      </a: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6019800" y="0"/>
            <a:ext cx="3118624" cy="2743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תור מניות – אפשרויות:</a:t>
            </a:r>
          </a:p>
          <a:p>
            <a:r>
              <a:rPr lang="he-IL" sz="1200" dirty="0" smtClean="0">
                <a:solidFill>
                  <a:srgbClr val="FF0000"/>
                </a:solidFill>
              </a:rPr>
              <a:t>"</a:t>
            </a:r>
            <a:r>
              <a:rPr lang="he-IL" sz="1200" u="sng" dirty="0" smtClean="0">
                <a:solidFill>
                  <a:srgbClr val="FF0000"/>
                </a:solidFill>
              </a:rPr>
              <a:t>עבור</a:t>
            </a:r>
            <a:r>
              <a:rPr lang="he-IL" sz="1200" dirty="0" smtClean="0">
                <a:solidFill>
                  <a:srgbClr val="FF0000"/>
                </a:solidFill>
              </a:rPr>
              <a:t>" </a:t>
            </a:r>
            <a:r>
              <a:rPr lang="he-IL" sz="1200" dirty="0" smtClean="0"/>
              <a:t>– השחקן אינו מבצע דבר, אולם יכול לשוב ולבצע פעולות בהמשך אם התור לא יסתיים קודם לכן.</a:t>
            </a:r>
          </a:p>
          <a:p>
            <a:r>
              <a:rPr lang="he-IL" sz="1200" u="sng" dirty="0" smtClean="0">
                <a:solidFill>
                  <a:srgbClr val="FF0000"/>
                </a:solidFill>
              </a:rPr>
              <a:t>מכירה</a:t>
            </a:r>
            <a:r>
              <a:rPr lang="he-IL" sz="1200" dirty="0" smtClean="0">
                <a:solidFill>
                  <a:srgbClr val="FF0000"/>
                </a:solidFill>
              </a:rPr>
              <a:t> </a:t>
            </a:r>
            <a:r>
              <a:rPr lang="he-IL" sz="1200" dirty="0" smtClean="0"/>
              <a:t>– ניתן למכור כל מספר של מניות, אולם לא ניתן למכור מניה באם יש כבר 50% ממניות החברה בשוק.</a:t>
            </a:r>
          </a:p>
          <a:p>
            <a:r>
              <a:rPr lang="he-IL" sz="1200" dirty="0" smtClean="0"/>
              <a:t>לא ניתן למכור מניה שנרכשה באותו תור.</a:t>
            </a:r>
          </a:p>
          <a:p>
            <a:r>
              <a:rPr lang="he-IL" sz="1200" dirty="0" smtClean="0"/>
              <a:t>לא ניתן למכור את מנית הנשיא.</a:t>
            </a:r>
          </a:p>
          <a:p>
            <a:r>
              <a:rPr lang="he-IL" sz="1200" u="sng" dirty="0" smtClean="0">
                <a:solidFill>
                  <a:srgbClr val="FF0000"/>
                </a:solidFill>
              </a:rPr>
              <a:t>קנייה</a:t>
            </a:r>
            <a:r>
              <a:rPr lang="he-IL" sz="1200" dirty="0" smtClean="0">
                <a:solidFill>
                  <a:srgbClr val="FF0000"/>
                </a:solidFill>
              </a:rPr>
              <a:t> </a:t>
            </a:r>
            <a:r>
              <a:rPr lang="he-IL" sz="1200" dirty="0" smtClean="0"/>
              <a:t>– ניתן לרכוש מנייה </a:t>
            </a:r>
            <a:r>
              <a:rPr lang="he-IL" sz="1200" u="sng" dirty="0" smtClean="0"/>
              <a:t>אחת</a:t>
            </a:r>
            <a:r>
              <a:rPr lang="he-IL" sz="1200" dirty="0" smtClean="0"/>
              <a:t>  מאוצר החברה או מהשוק.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he-IL" sz="1200" dirty="0" smtClean="0"/>
              <a:t>ניתן למזג חברה קטנה אל תוך חברה אם זו עדיין לא החלה בפעילות.</a:t>
            </a:r>
            <a:endParaRPr lang="he-IL" sz="1200" u="sng" dirty="0" smtClean="0"/>
          </a:p>
          <a:p>
            <a:pPr algn="ctr"/>
            <a:endParaRPr lang="he-IL" dirty="0"/>
          </a:p>
        </p:txBody>
      </p:sp>
      <p:sp>
        <p:nvSpPr>
          <p:cNvPr id="12" name="Rectangle 11"/>
          <p:cNvSpPr/>
          <p:nvPr/>
        </p:nvSpPr>
        <p:spPr>
          <a:xfrm>
            <a:off x="6019800" y="2743200"/>
            <a:ext cx="3118624" cy="16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תור פעילות – שלבי ביצוע</a:t>
            </a:r>
          </a:p>
          <a:p>
            <a:pPr marL="342900" indent="-342900">
              <a:buAutoNum type="arabicPeriod"/>
            </a:pPr>
            <a:r>
              <a:rPr lang="he-IL" sz="1200" dirty="0" smtClean="0"/>
              <a:t>הנח או שדרג אריח.</a:t>
            </a:r>
          </a:p>
          <a:p>
            <a:pPr marL="342900" indent="-342900">
              <a:buAutoNum type="arabicPeriod"/>
            </a:pPr>
            <a:r>
              <a:rPr lang="he-IL" sz="1200" dirty="0" smtClean="0"/>
              <a:t>הנח סמן תחנה נוסף.</a:t>
            </a:r>
          </a:p>
          <a:p>
            <a:pPr marL="342900" indent="-342900">
              <a:buAutoNum type="arabicPeriod"/>
            </a:pPr>
            <a:r>
              <a:rPr lang="he-IL" sz="1200" dirty="0" smtClean="0"/>
              <a:t>הפעל רכבת וחשב את הרווח.</a:t>
            </a:r>
          </a:p>
          <a:p>
            <a:pPr marL="342900" indent="-342900">
              <a:buAutoNum type="arabicPeriod"/>
            </a:pPr>
            <a:r>
              <a:rPr lang="he-IL" sz="1200" dirty="0" smtClean="0"/>
              <a:t>תשלום דיבידנדים.</a:t>
            </a:r>
          </a:p>
          <a:p>
            <a:pPr marL="342900" indent="-342900">
              <a:buAutoNum type="arabicPeriod"/>
            </a:pPr>
            <a:r>
              <a:rPr lang="he-IL" sz="1200" dirty="0" smtClean="0"/>
              <a:t>התאם מחיר מניה.</a:t>
            </a:r>
          </a:p>
          <a:p>
            <a:pPr marL="342900" indent="-342900">
              <a:buAutoNum type="arabicPeriod"/>
            </a:pPr>
            <a:r>
              <a:rPr lang="he-IL" sz="1200" dirty="0" smtClean="0"/>
              <a:t>רכוש רכבת.</a:t>
            </a:r>
            <a:endParaRPr lang="he-IL" dirty="0"/>
          </a:p>
        </p:txBody>
      </p:sp>
      <p:sp>
        <p:nvSpPr>
          <p:cNvPr id="15" name="Rectangle 14"/>
          <p:cNvSpPr/>
          <p:nvPr/>
        </p:nvSpPr>
        <p:spPr>
          <a:xfrm>
            <a:off x="6019800" y="4343400"/>
            <a:ext cx="3118624" cy="2514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תור מיזוג חברות קטנות</a:t>
            </a:r>
          </a:p>
          <a:p>
            <a:pPr marL="342900" indent="-342900">
              <a:buAutoNum type="arabicPeriod"/>
            </a:pPr>
            <a:r>
              <a:rPr lang="he-IL" sz="1200" dirty="0" smtClean="0"/>
              <a:t>לחברה הקטנה חייב להיות חיבור מסילה חוקי לסמן החברה.</a:t>
            </a:r>
          </a:p>
          <a:p>
            <a:pPr marL="342900" indent="-342900">
              <a:buAutoNum type="arabicPeriod"/>
            </a:pPr>
            <a:r>
              <a:rPr lang="he-IL" sz="1200" dirty="0" smtClean="0"/>
              <a:t>באם לחברה מניה באוצרה יקבל בעל החברה הקטנה מניה והנכסים של החברה הקטנה יעברו לחברה.</a:t>
            </a:r>
          </a:p>
          <a:p>
            <a:pPr marL="342900" indent="-342900">
              <a:buAutoNum type="arabicPeriod"/>
            </a:pPr>
            <a:r>
              <a:rPr lang="he-IL" sz="1200" dirty="0" smtClean="0"/>
              <a:t>באם לחברה אין מניות באוצרה המנייה תילקח מהבנק ונכסי החברה הקטנה יעברו לבנק.</a:t>
            </a:r>
          </a:p>
          <a:p>
            <a:pPr marL="342900" indent="-342900">
              <a:buAutoNum type="arabicPeriod"/>
            </a:pPr>
            <a:r>
              <a:rPr lang="he-IL" sz="1200" dirty="0" smtClean="0"/>
              <a:t>אם אין מניות לחברה באוצרה או בשוק, או שהחברה הקטנה אינה מחוברת לחברה אחרת – החברה נסגרת ללא תמורה לבעליה.</a:t>
            </a:r>
            <a:endParaRPr lang="he-IL" sz="1200" dirty="0"/>
          </a:p>
        </p:txBody>
      </p:sp>
      <p:sp>
        <p:nvSpPr>
          <p:cNvPr id="16" name="Rectangle 15"/>
          <p:cNvSpPr/>
          <p:nvPr/>
        </p:nvSpPr>
        <p:spPr>
          <a:xfrm>
            <a:off x="3429000" y="2429108"/>
            <a:ext cx="2362200" cy="4070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שלבי המשחק </a:t>
            </a:r>
            <a:endParaRPr lang="he-IL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359541"/>
              </p:ext>
            </p:extLst>
          </p:nvPr>
        </p:nvGraphicFramePr>
        <p:xfrm>
          <a:off x="-34290" y="1446404"/>
          <a:ext cx="3429000" cy="137299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1500"/>
                <a:gridCol w="480060"/>
                <a:gridCol w="662940"/>
                <a:gridCol w="571500"/>
                <a:gridCol w="571500"/>
                <a:gridCol w="571500"/>
              </a:tblGrid>
              <a:tr h="19814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>
                          <a:effectLst/>
                        </a:rPr>
                        <a:t>1</a:t>
                      </a:r>
                      <a:endParaRPr lang="en-US" sz="9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>
                          <a:effectLst/>
                        </a:rPr>
                        <a:t>2</a:t>
                      </a:r>
                      <a:endParaRPr lang="en-US" sz="9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>
                          <a:effectLst/>
                        </a:rPr>
                        <a:t>3</a:t>
                      </a:r>
                      <a:endParaRPr lang="en-US" sz="9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>
                          <a:effectLst/>
                        </a:rPr>
                        <a:t>4</a:t>
                      </a:r>
                      <a:endParaRPr lang="en-US" sz="9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dirty="0">
                          <a:effectLst/>
                        </a:rPr>
                        <a:t>5</a:t>
                      </a:r>
                      <a:endParaRPr lang="en-US" sz="9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16649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 smtClean="0">
                          <a:effectLst/>
                        </a:rPr>
                        <a:t>צהוב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>
                          <a:effectLst/>
                        </a:rPr>
                        <a:t>-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>
                          <a:effectLst/>
                        </a:rPr>
                        <a:t>-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-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-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-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16649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 smtClean="0">
                          <a:effectLst/>
                        </a:rPr>
                        <a:t>ירוק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10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>
                          <a:effectLst/>
                        </a:rPr>
                        <a:t>-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>
                          <a:effectLst/>
                        </a:rPr>
                        <a:t>-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-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-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16649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 smtClean="0">
                          <a:effectLst/>
                        </a:rPr>
                        <a:t>חום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>
                          <a:effectLst/>
                        </a:rPr>
                        <a:t>20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40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60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80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-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  <a:tr h="16243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 smtClean="0">
                          <a:effectLst/>
                        </a:rPr>
                        <a:t>אפור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30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60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>
                          <a:effectLst/>
                        </a:rPr>
                        <a:t>90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>
                          <a:effectLst/>
                        </a:rPr>
                        <a:t>120</a:t>
                      </a:r>
                      <a:endParaRPr lang="en-US" sz="80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dirty="0">
                          <a:effectLst/>
                        </a:rPr>
                        <a:t>150</a:t>
                      </a:r>
                      <a:endParaRPr lang="en-US" sz="800" dirty="0">
                        <a:effectLst/>
                        <a:latin typeface="Calibri"/>
                        <a:ea typeface="PMingLiU"/>
                        <a:cs typeface="Arial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1219200"/>
            <a:ext cx="2575560" cy="15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000" dirty="0" smtClean="0"/>
              <a:t>בונוס מסלול אל מיקומים מחוץ למפה ע"פ שלבים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45996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358</Words>
  <Application>Microsoft Office PowerPoint</Application>
  <PresentationFormat>On-screen Show (4:3)</PresentationFormat>
  <Paragraphs>128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EU18 </vt:lpstr>
    </vt:vector>
  </TitlesOfParts>
  <Company>Mfa.gov.il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EU18</dc:title>
  <dc:creator>admin</dc:creator>
  <cp:lastModifiedBy>admin</cp:lastModifiedBy>
  <cp:revision>7</cp:revision>
  <dcterms:created xsi:type="dcterms:W3CDTF">2013-07-10T16:42:27Z</dcterms:created>
  <dcterms:modified xsi:type="dcterms:W3CDTF">2013-07-10T17:49:20Z</dcterms:modified>
</cp:coreProperties>
</file>